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3" r:id="rId23"/>
    <p:sldId id="334" r:id="rId24"/>
    <p:sldId id="335" r:id="rId25"/>
    <p:sldId id="336" r:id="rId26"/>
    <p:sldId id="337" r:id="rId27"/>
    <p:sldId id="338" r:id="rId28"/>
    <p:sldId id="339" r:id="rId29"/>
    <p:sldId id="341" r:id="rId30"/>
    <p:sldId id="342" r:id="rId31"/>
    <p:sldId id="343" r:id="rId32"/>
    <p:sldId id="314" r:id="rId33"/>
    <p:sldId id="313" r:id="rId34"/>
    <p:sldId id="344"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3447" autoAdjust="0"/>
  </p:normalViewPr>
  <p:slideViewPr>
    <p:cSldViewPr snapToGrid="0" snapToObjects="1">
      <p:cViewPr varScale="1">
        <p:scale>
          <a:sx n="63" d="100"/>
          <a:sy n="63" d="100"/>
        </p:scale>
        <p:origin x="9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1/3.%20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2/2.%20SpaceX_EDA_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2/1.%20SpaceX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3/1.%20SpaceX_Launch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3/SpaceX_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4/1.%20SpaceX_Machine_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ScrubsAndStats/IBM-DS-Professional-Labs/tree/main/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1/1.%20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crubsAndStats/IBM-DS-Professional-Labs/blob/main/Capstone/Week%201/2.%20SpaceX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Ali Salman</a:t>
            </a:r>
          </a:p>
          <a:p>
            <a:r>
              <a:rPr lang="en-US" dirty="0">
                <a:solidFill>
                  <a:schemeClr val="bg2"/>
                </a:solidFill>
                <a:latin typeface="Abadi" panose="020B0604020104020204" pitchFamily="34" charset="0"/>
                <a:ea typeface="SF Pro" pitchFamily="2" charset="0"/>
                <a:cs typeface="SF Pro" pitchFamily="2" charset="0"/>
              </a:rPr>
              <a:t>March 4,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a:lstStyle/>
          <a:p>
            <a:r>
              <a:rPr lang="en-US" sz="2200" dirty="0">
                <a:solidFill>
                  <a:schemeClr val="accent3">
                    <a:lumMod val="25000"/>
                  </a:schemeClr>
                </a:solidFill>
                <a:latin typeface="Abadi" panose="020B0604020104020204" pitchFamily="34" charset="0"/>
              </a:rPr>
              <a:t>We introduce a new training label column named 'class', which takes a value of 1 when the 'Mission Outcome' is deemed successful, and 0 otherwise. Here's the breakdown for value mapping:</a:t>
            </a:r>
          </a:p>
          <a:p>
            <a:pPr lvl="1"/>
            <a:r>
              <a:rPr lang="en-US" sz="1800" dirty="0">
                <a:solidFill>
                  <a:schemeClr val="accent3">
                    <a:lumMod val="25000"/>
                  </a:schemeClr>
                </a:solidFill>
                <a:latin typeface="Abadi" panose="020B0604020104020204" pitchFamily="34" charset="0"/>
              </a:rPr>
              <a:t>If 'Mission Outcome' is True and corresponds to ASDS, RTLS, or Ocean, we assign the class value as 1.</a:t>
            </a:r>
          </a:p>
          <a:p>
            <a:pPr lvl="1"/>
            <a:r>
              <a:rPr lang="en-US" sz="1800" dirty="0">
                <a:solidFill>
                  <a:schemeClr val="accent3">
                    <a:lumMod val="25000"/>
                  </a:schemeClr>
                </a:solidFill>
                <a:latin typeface="Abadi" panose="020B0604020104020204" pitchFamily="34" charset="0"/>
              </a:rPr>
              <a:t>If 'Mission Outcome' is None for both components, or if it's False for ASDS, or if it's False for Ocean, or if it's False for RTLS, we assign the class value as 0.</a:t>
            </a:r>
          </a:p>
          <a:p>
            <a:r>
              <a:rPr lang="en-US" sz="2200" dirty="0">
                <a:solidFill>
                  <a:schemeClr val="accent3">
                    <a:lumMod val="25000"/>
                  </a:schemeClr>
                </a:solidFill>
                <a:latin typeface="Abadi" panose="020B0604020104020204" pitchFamily="34" charset="0"/>
              </a:rPr>
              <a:t>This classification scheme simplifies the representation of landing outcomes while enabling effective training and analysis.</a:t>
            </a: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https://github.com/ScrubsAndStats/IBM-DS-Professional-Labs/blob/main/Capstone/Week%201/3.%20SpaceX_Data_Wrangling.ipynb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6015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Conducted Exploratory Data Analysis (EDA) on variables including Flight Number, Payload Mass, Launch Site, Orbit, Class, and Year.</a:t>
            </a:r>
          </a:p>
          <a:p>
            <a:pPr>
              <a:lnSpc>
                <a:spcPct val="100000"/>
              </a:lnSpc>
              <a:spcBef>
                <a:spcPts val="1400"/>
              </a:spcBef>
            </a:pPr>
            <a:r>
              <a:rPr lang="en-US" sz="2200" dirty="0">
                <a:solidFill>
                  <a:schemeClr val="accent3">
                    <a:lumMod val="25000"/>
                  </a:schemeClr>
                </a:solidFill>
                <a:latin typeface="Abadi"/>
              </a:rPr>
              <a:t>Employed scatter plots, line charts, and bar plots to assess relationships.</a:t>
            </a:r>
          </a:p>
          <a:p>
            <a:pPr>
              <a:lnSpc>
                <a:spcPct val="100000"/>
              </a:lnSpc>
              <a:spcBef>
                <a:spcPts val="1400"/>
              </a:spcBef>
            </a:pPr>
            <a:r>
              <a:rPr lang="en-US" sz="2200" dirty="0">
                <a:solidFill>
                  <a:schemeClr val="accent3">
                    <a:lumMod val="25000"/>
                  </a:schemeClr>
                </a:solidFill>
                <a:latin typeface="Abadi"/>
              </a:rPr>
              <a:t>Explored Flight Number vs. Payload Mass, Launch Site, Payload Mass vs. Launch Site, Orbit vs. Success Rate, Flight Number vs. Orbit, Payload vs. Orbit, and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The objective was to ascertain the presence of any discernible relationships among the variables, thereby determining their suitability for inclusion in the machine learning model training process.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https://github.com/ScrubsAndStats/IBM-DS-Professional-Labs/blob/main/Capstone/Week%202/2.%20SpaceX_EDA_DataViz.ipynb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Utilized SQL Python integration for querying purposes, aiming to enhance comprehension of the dataset. </a:t>
            </a:r>
          </a:p>
          <a:p>
            <a:pPr>
              <a:lnSpc>
                <a:spcPct val="100000"/>
              </a:lnSpc>
              <a:spcBef>
                <a:spcPts val="1400"/>
              </a:spcBef>
            </a:pPr>
            <a:r>
              <a:rPr lang="en-US" sz="2200" dirty="0">
                <a:solidFill>
                  <a:schemeClr val="accent3">
                    <a:lumMod val="25000"/>
                  </a:schemeClr>
                </a:solidFill>
                <a:latin typeface="Abadi"/>
              </a:rPr>
              <a:t>Extracted information on launch site names, mission outcomes, diverse payload sizes for customers, booster versions, and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https://github.com/ScrubsAndStats/IBM-DS-Professional-Labs/blob/main/Capstone/Week%202/1.%20SpaceX_EDA_SQL.ipynb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are employed to pinpoint Launch Sites, marking both successful and unsuccessful landings, along with illustrating proximity to key locations such as Railway, Highway, Coast, and City. </a:t>
            </a:r>
          </a:p>
          <a:p>
            <a:pPr>
              <a:lnSpc>
                <a:spcPct val="100000"/>
              </a:lnSpc>
              <a:spcBef>
                <a:spcPts val="1400"/>
              </a:spcBef>
            </a:pPr>
            <a:r>
              <a:rPr lang="en-US" sz="2200" dirty="0">
                <a:solidFill>
                  <a:schemeClr val="accent3">
                    <a:lumMod val="25000"/>
                  </a:schemeClr>
                </a:solidFill>
                <a:latin typeface="Abadi" panose="020B0604020104020204" pitchFamily="34" charset="0"/>
              </a:rPr>
              <a:t>This visualization aids in comprehending the rationale behind the selection of launch site locations. Additionally, it provides a visual representation of successful landings in relation to these key locations.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https://github.com/ScrubsAndStats/IBM-DS-Professional-Labs/blob/main/Capstone/Week%203/1.%20SpaceX_LaunchSite_Location.ipynb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features a pie chart for viewing successful landing distribution across all or individual launch sites, highlighting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with adjustable payload mass (0 to 10,000 kg) and site selection, enables the exploration of success variations across launch sites, payload mass, and booster version categories.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https://github.com/ScrubsAndStats/IBM-DS-Professional-Labs/blob/main/Capstone/Week%203/SpaceX_Dashboard.py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initial phase involved preprocessing the dataset by isolating the "Class" label and standardizing features with the standard scaler.</a:t>
            </a:r>
          </a:p>
          <a:p>
            <a:pPr>
              <a:lnSpc>
                <a:spcPct val="100000"/>
              </a:lnSpc>
              <a:spcBef>
                <a:spcPts val="1400"/>
              </a:spcBef>
            </a:pPr>
            <a:r>
              <a:rPr lang="en-US" sz="2200" dirty="0">
                <a:solidFill>
                  <a:schemeClr val="accent3">
                    <a:lumMod val="25000"/>
                  </a:schemeClr>
                </a:solidFill>
                <a:latin typeface="Abadi" panose="020B0604020104020204" pitchFamily="34" charset="0"/>
              </a:rPr>
              <a:t>Subsequent steps included dividing the data into training and testing sets, utilizing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optimal parameter selection across logistic regression, support vector machine, decision tree, and KNN algorithms. Following this, the models were trained and assessed on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Evaluation extended to generating confusion matrices for each model, and a concise view of their relative scores.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https://github.com/ScrubsAndStats/IBM-DS-Professional-Labs/blob/main/Capstone/Week%204/1.%20SpaceX_Machine_Learning.ipynb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38200" y="1473345"/>
            <a:ext cx="10515600" cy="895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Here's a sneak peek at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providing insights into the exploratory data analysis (EDA) results through visualization and SQL.</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A9DF526C-7577-5881-F41A-DAFFF665CCA2}"/>
              </a:ext>
            </a:extLst>
          </p:cNvPr>
          <p:cNvPicPr>
            <a:picLocks noChangeAspect="1"/>
          </p:cNvPicPr>
          <p:nvPr/>
        </p:nvPicPr>
        <p:blipFill>
          <a:blip r:embed="rId4"/>
          <a:stretch>
            <a:fillRect/>
          </a:stretch>
        </p:blipFill>
        <p:spPr>
          <a:xfrm>
            <a:off x="1629785" y="2368568"/>
            <a:ext cx="8796052" cy="405864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400"/>
            <a:ext cx="10687961" cy="184912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 scheme distinguishes successful (orange) and unsuccessful (blue) launches in the graphic. </a:t>
            </a:r>
          </a:p>
          <a:p>
            <a:pPr>
              <a:lnSpc>
                <a:spcPct val="100000"/>
              </a:lnSpc>
              <a:spcBef>
                <a:spcPts val="1400"/>
              </a:spcBef>
            </a:pPr>
            <a:r>
              <a:rPr lang="en-US" sz="2200" dirty="0">
                <a:solidFill>
                  <a:schemeClr val="accent3">
                    <a:lumMod val="25000"/>
                  </a:schemeClr>
                </a:solidFill>
                <a:latin typeface="Abadi" panose="020B0604020104020204" pitchFamily="34" charset="0"/>
              </a:rPr>
              <a:t>Notably, there's a discernible upward trend in success rates over time, particularly evident around flight number 20, suggesting a potential breakthrough that significantly boosted success. CCAFS emerges as the primary launch site, evident from its substantial launch volume.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0" y="3352800"/>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400"/>
            <a:ext cx="10687961" cy="18491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 scheme distinguishes successful (orange) and unsuccessful (blue) launches in the graphic. </a:t>
            </a: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is predominantly within the 0-6000 kg range, with varying usage across different launch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17990" y="3353356"/>
            <a:ext cx="12192000" cy="2388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88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5640949" cy="5004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and HEO, each with a sample size of one, boast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Similarly, SSO, with a sample size of five, achieves a perfect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with 14 attempts, shows a decent success rate, while GTO, despite its largest sample size of 27, achieves around a 50%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Conversely, SO, with a single attempt, records a 0%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6547338" y="1584997"/>
            <a:ext cx="4874652" cy="3688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65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400"/>
            <a:ext cx="10687961" cy="1849120"/>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 scheme distinguishes successful (orange) and unsuccessful (blue) launches in the graphic. </a:t>
            </a:r>
          </a:p>
          <a:p>
            <a:pPr>
              <a:lnSpc>
                <a:spcPct val="100000"/>
              </a:lnSpc>
              <a:spcBef>
                <a:spcPts val="1400"/>
              </a:spcBef>
            </a:pPr>
            <a:r>
              <a:rPr lang="en-US" sz="2200" dirty="0">
                <a:solidFill>
                  <a:schemeClr val="accent3">
                    <a:lumMod val="25000"/>
                  </a:schemeClr>
                </a:solidFill>
                <a:latin typeface="Abadi" panose="020B0604020104020204" pitchFamily="34" charset="0"/>
              </a:rPr>
              <a:t>The preference for launch orbits shifted with the progression of Flight Number, and there appears to be a correlation between Launch Outcome and this preference. SpaceX initially focused on LEO orbits, achieving moderate success, then shifted back to VLEO in recent launches. Notably, SpaceX exhibits better performance in lower orbits or Sun-synchronous orbits.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30087" y="3353356"/>
            <a:ext cx="12167805" cy="2388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25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400"/>
            <a:ext cx="10687961" cy="184912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 scheme distinguishes successful (orange) and unsuccessful (blue) launches in the graphic. </a:t>
            </a:r>
          </a:p>
          <a:p>
            <a:pPr>
              <a:lnSpc>
                <a:spcPct val="100000"/>
              </a:lnSpc>
              <a:spcBef>
                <a:spcPts val="1400"/>
              </a:spcBef>
            </a:pPr>
            <a:r>
              <a:rPr lang="en-US" sz="2200" dirty="0">
                <a:solidFill>
                  <a:schemeClr val="accent3">
                    <a:lumMod val="25000"/>
                  </a:schemeClr>
                </a:solidFill>
                <a:latin typeface="Abadi" panose="020B0604020104020204" pitchFamily="34" charset="0"/>
              </a:rPr>
              <a:t>There's a noticeable correlation between payload mass and orbit. Lower Earth Orbit (LEO) and Sun-synchronous Orbit (SSO) tend to have relatively lower payload masses, while Very Low Earth Orbit (VLEO), the other highly successful orbit, primarily features payload mass values at the higher end of the range.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30087" y="3353356"/>
            <a:ext cx="12167805" cy="238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612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5640949" cy="5004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blue ribbon denotes the 95% confidence interval</a:t>
            </a:r>
          </a:p>
          <a:p>
            <a:pPr>
              <a:lnSpc>
                <a:spcPct val="100000"/>
              </a:lnSpc>
              <a:spcBef>
                <a:spcPts val="1400"/>
              </a:spcBef>
            </a:pPr>
            <a:r>
              <a:rPr lang="en-US" sz="2200" dirty="0">
                <a:solidFill>
                  <a:schemeClr val="accent3">
                    <a:lumMod val="25000"/>
                  </a:schemeClr>
                </a:solidFill>
                <a:latin typeface="Abadi" panose="020B0604020104020204" pitchFamily="34" charset="0"/>
              </a:rPr>
              <a:t>Overall, success rates have shown a general upward trend since 2013, with a minor dip observed in 2018.</a:t>
            </a:r>
          </a:p>
          <a:p>
            <a:pPr>
              <a:lnSpc>
                <a:spcPct val="100000"/>
              </a:lnSpc>
              <a:spcBef>
                <a:spcPts val="1400"/>
              </a:spcBef>
            </a:pPr>
            <a:r>
              <a:rPr lang="en-US" sz="2200" dirty="0">
                <a:solidFill>
                  <a:schemeClr val="accent3">
                    <a:lumMod val="25000"/>
                  </a:schemeClr>
                </a:solidFill>
                <a:latin typeface="Abadi" panose="020B0604020104020204" pitchFamily="34" charset="0"/>
              </a:rPr>
              <a:t>In recent years, success rates have consistently hovered around 80%.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6547338" y="1584998"/>
            <a:ext cx="4874652" cy="368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531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5640949" cy="5004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Retrieved unique launch site names from the database and identified potential data entry errors.</a:t>
            </a:r>
          </a:p>
          <a:p>
            <a:pPr>
              <a:lnSpc>
                <a:spcPct val="100000"/>
              </a:lnSpc>
              <a:spcBef>
                <a:spcPts val="1400"/>
              </a:spcBef>
            </a:pPr>
            <a:r>
              <a:rPr lang="en-US" sz="2200" dirty="0">
                <a:solidFill>
                  <a:schemeClr val="accent3">
                    <a:lumMod val="25000"/>
                  </a:schemeClr>
                </a:solidFill>
                <a:latin typeface="Abadi" panose="020B0604020104020204" pitchFamily="34" charset="0"/>
              </a:rPr>
              <a:t>It appears that CCAFS SLC-40 and CCAFSSLC-40 likely represent the same launch site, possibly due to errors in data entry.</a:t>
            </a:r>
          </a:p>
          <a:p>
            <a:pPr>
              <a:lnSpc>
                <a:spcPct val="100000"/>
              </a:lnSpc>
              <a:spcBef>
                <a:spcPts val="1400"/>
              </a:spcBef>
            </a:pPr>
            <a:r>
              <a:rPr lang="en-US" sz="2200" dirty="0">
                <a:solidFill>
                  <a:schemeClr val="accent3">
                    <a:lumMod val="25000"/>
                  </a:schemeClr>
                </a:solidFill>
                <a:latin typeface="Abadi" panose="020B0604020104020204" pitchFamily="34" charset="0"/>
              </a:rPr>
              <a:t>The previous name, CCAFS LC-40, suggests that there are likely only three unique launch site values: CCAFS SLC-40, KSC LC-39A, and VAFB SLC-4E.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6547338" y="2105776"/>
            <a:ext cx="4874652" cy="264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179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10651980"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Retrieved 5 records where launch sites begin with `CCA`</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1587353" y="1971448"/>
            <a:ext cx="8880915" cy="467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26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10515601" cy="21132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cumulative payload mass, measured in kilograms, for missions where NASA served as the customer.</a:t>
            </a:r>
          </a:p>
          <a:p>
            <a:pPr>
              <a:lnSpc>
                <a:spcPct val="100000"/>
              </a:lnSpc>
              <a:spcBef>
                <a:spcPts val="1400"/>
              </a:spcBef>
            </a:pPr>
            <a:r>
              <a:rPr lang="en-US" sz="2200" dirty="0">
                <a:solidFill>
                  <a:schemeClr val="accent3">
                    <a:lumMod val="25000"/>
                  </a:schemeClr>
                </a:solidFill>
                <a:latin typeface="Abadi" panose="020B0604020104020204" pitchFamily="34" charset="0"/>
              </a:rPr>
              <a:t>Notably, the designation CRS (Commercial Resupply Services) signifies that these payloads were specifically intended for delivery to the International Space Station (ISS).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1318362" y="3428999"/>
            <a:ext cx="9555276" cy="289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60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10515601" cy="16865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computes the average payload mass for launches employing the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It's worth noting that the average payload mass for F9 1.1 tends to be on the lower side of our payload mass range.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850018" y="3323330"/>
            <a:ext cx="10355584" cy="270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705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10515600" cy="125650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provides the date of the initial successful ground pad landing, which occurred towards the close of 2015</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landings, in general, seem to commence around 2014.</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1299118" y="2814320"/>
            <a:ext cx="9593764" cy="350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98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8" y="1571625"/>
            <a:ext cx="10515601" cy="8566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identifies the four booster versions that achieved successful drone ship landings with a payload mass falling between 4000 and 6000 kg (non-inclusive).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1DED582-1B17-33FE-7297-4047D8114D7D}"/>
              </a:ext>
            </a:extLst>
          </p:cNvPr>
          <p:cNvPicPr>
            <a:picLocks noChangeAspect="1"/>
          </p:cNvPicPr>
          <p:nvPr/>
        </p:nvPicPr>
        <p:blipFill>
          <a:blip r:embed="rId3"/>
          <a:stretch>
            <a:fillRect/>
          </a:stretch>
        </p:blipFill>
        <p:spPr>
          <a:xfrm>
            <a:off x="969205" y="2682240"/>
            <a:ext cx="10253589" cy="331803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4416"/>
            <a:ext cx="10687961" cy="45411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collected data from the Space X API and Wikipedia, creating a 'class' column for categorizing successful landings. Utilizing SQL, visualizations, Folium maps, and dashboards, we explored the data, identified key features, and converted categorical variables to binary through one-hot encoding. Standardizing the data, we employed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optimize machine learning model parameters, visualizing accuracy scores.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models (Logistic Regression, Support Vector Machine, Decision Tree Classifier, and K Nearest Neighbors) all exhibited approximately 83.33% accuracy, consistently over-predicting successful landings. To enhance accuracy, obtaining additional data is crucial.</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4625"/>
            <a:ext cx="10515601" cy="1984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provides a count of each mission outcome, indicating that SpaceX achieves its mission objectives nearly 99% of the time.</a:t>
            </a:r>
          </a:p>
          <a:p>
            <a:pPr>
              <a:lnSpc>
                <a:spcPct val="100000"/>
              </a:lnSpc>
              <a:spcBef>
                <a:spcPts val="1400"/>
              </a:spcBef>
            </a:pPr>
            <a:r>
              <a:rPr lang="en-US" sz="2200" dirty="0">
                <a:solidFill>
                  <a:schemeClr val="accent3">
                    <a:lumMod val="25000"/>
                  </a:schemeClr>
                </a:solidFill>
                <a:latin typeface="Abadi" panose="020B0604020104020204" pitchFamily="34" charset="0"/>
              </a:rPr>
              <a:t>Notably, the data suggests that most landing failures are intentional. Intriguingly, there is one launch with an unclear payload status, and regrettably, one experienced an in-flight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4FAB385-B052-421D-9CE4-E74FF9DA3A70}"/>
              </a:ext>
            </a:extLst>
          </p:cNvPr>
          <p:cNvPicPr>
            <a:picLocks noChangeAspect="1"/>
          </p:cNvPicPr>
          <p:nvPr/>
        </p:nvPicPr>
        <p:blipFill>
          <a:blip r:embed="rId3"/>
          <a:stretch>
            <a:fillRect/>
          </a:stretch>
        </p:blipFill>
        <p:spPr>
          <a:xfrm>
            <a:off x="1686867" y="3428999"/>
            <a:ext cx="8818266" cy="299821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2399"/>
            <a:ext cx="5640949" cy="5004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identifies the booster versions that carried the maximum payload mass of 15600 kg, revealing that they are all closely related, belonging to the F9 B5 B10xx.x variety.</a:t>
            </a:r>
          </a:p>
          <a:p>
            <a:pPr>
              <a:lnSpc>
                <a:spcPct val="100000"/>
              </a:lnSpc>
              <a:spcBef>
                <a:spcPts val="1400"/>
              </a:spcBef>
            </a:pPr>
            <a:r>
              <a:rPr lang="en-US" sz="2200" dirty="0">
                <a:solidFill>
                  <a:schemeClr val="accent3">
                    <a:lumMod val="25000"/>
                  </a:schemeClr>
                </a:solidFill>
                <a:latin typeface="Abadi" panose="020B0604020104020204" pitchFamily="34" charset="0"/>
              </a:rPr>
              <a:t>This observation suggests a correlation between payload mass and the specific booster version employed.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5122" name="Picture 2">
            <a:extLst>
              <a:ext uri="{FF2B5EF4-FFF2-40B4-BE49-F238E27FC236}">
                <a16:creationId xmlns:a16="http://schemas.microsoft.com/office/drawing/2014/main" id="{C5C6673F-B854-69FD-7990-DDD5C71FBE96}"/>
              </a:ext>
            </a:extLst>
          </p:cNvPr>
          <p:cNvPicPr>
            <a:picLocks noChangeAspect="1" noChangeArrowheads="1"/>
          </p:cNvPicPr>
          <p:nvPr/>
        </p:nvPicPr>
        <p:blipFill>
          <a:blip r:embed="rId3"/>
          <a:srcRect/>
          <a:stretch/>
        </p:blipFill>
        <p:spPr bwMode="auto">
          <a:xfrm>
            <a:off x="6653188" y="2105776"/>
            <a:ext cx="4662951" cy="264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906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572986"/>
            <a:ext cx="10515601" cy="16033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This query provides details on launches from 2015 where the first stage failed to land on a drone ship. The information includes the Month, Landing Outcome, Booster Version, Payload Mass (kg), and Launch Site.</a:t>
            </a:r>
          </a:p>
          <a:p>
            <a:pPr>
              <a:lnSpc>
                <a:spcPct val="100000"/>
              </a:lnSpc>
              <a:spcBef>
                <a:spcPts val="1400"/>
              </a:spcBef>
            </a:pPr>
            <a:r>
              <a:rPr lang="en-US" sz="2200" dirty="0">
                <a:solidFill>
                  <a:schemeClr val="accent3">
                    <a:lumMod val="25000"/>
                  </a:schemeClr>
                </a:solidFill>
                <a:latin typeface="Abadi"/>
              </a:rPr>
              <a:t>Notably, there were two instances meeting these criteria during that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FBEC2CA-5710-FB76-B65D-B2131A1D090A}"/>
              </a:ext>
            </a:extLst>
          </p:cNvPr>
          <p:cNvPicPr>
            <a:picLocks noChangeAspect="1"/>
          </p:cNvPicPr>
          <p:nvPr/>
        </p:nvPicPr>
        <p:blipFill>
          <a:blip r:embed="rId3"/>
          <a:stretch>
            <a:fillRect/>
          </a:stretch>
        </p:blipFill>
        <p:spPr>
          <a:xfrm>
            <a:off x="838199" y="3466013"/>
            <a:ext cx="10447412" cy="19308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1610"/>
            <a:ext cx="10515601" cy="200469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compiles a list of successful landings between June 4, 2010, and March 20, 2017, inclusive.</a:t>
            </a:r>
          </a:p>
          <a:p>
            <a:pPr>
              <a:lnSpc>
                <a:spcPct val="100000"/>
              </a:lnSpc>
              <a:spcBef>
                <a:spcPts val="1400"/>
              </a:spcBef>
            </a:pPr>
            <a:r>
              <a:rPr lang="en-US" sz="2200" dirty="0">
                <a:solidFill>
                  <a:schemeClr val="accent3">
                    <a:lumMod val="25000"/>
                  </a:schemeClr>
                </a:solidFill>
                <a:latin typeface="Abadi"/>
              </a:rPr>
              <a:t>These successful landings encompass two types: drone ship and ground pad landings. In total, there were eight successful landings recorded during this specified time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3D82126-70E7-4667-4AB4-4EC367F1B3B0}"/>
              </a:ext>
            </a:extLst>
          </p:cNvPr>
          <p:cNvPicPr>
            <a:picLocks noChangeAspect="1"/>
          </p:cNvPicPr>
          <p:nvPr/>
        </p:nvPicPr>
        <p:blipFill>
          <a:blip r:embed="rId3"/>
          <a:stretch>
            <a:fillRect/>
          </a:stretch>
        </p:blipFill>
        <p:spPr>
          <a:xfrm>
            <a:off x="1798320" y="3429000"/>
            <a:ext cx="8595360" cy="32052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8592"/>
            <a:ext cx="10515601" cy="12130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on the left displays all launch sites in relation to the US map, while the map on the right specifically focuses on the two launch sites in Florida due to their close proximity. Notably, all launch sites are situated near the ocean.</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Geography</a:t>
            </a:r>
          </a:p>
        </p:txBody>
      </p:sp>
      <p:pic>
        <p:nvPicPr>
          <p:cNvPr id="2050" name="Picture 2">
            <a:extLst>
              <a:ext uri="{FF2B5EF4-FFF2-40B4-BE49-F238E27FC236}">
                <a16:creationId xmlns:a16="http://schemas.microsoft.com/office/drawing/2014/main" id="{3396A248-A6E3-8CE5-D3B1-EF5780978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2818828"/>
            <a:ext cx="5618480" cy="28516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0B7A436-FC92-7263-FBAB-104444C3B7C9}"/>
              </a:ext>
            </a:extLst>
          </p:cNvPr>
          <p:cNvPicPr>
            <a:picLocks noChangeAspect="1"/>
          </p:cNvPicPr>
          <p:nvPr/>
        </p:nvPicPr>
        <p:blipFill>
          <a:blip r:embed="rId4"/>
          <a:stretch>
            <a:fillRect/>
          </a:stretch>
        </p:blipFill>
        <p:spPr>
          <a:xfrm>
            <a:off x="6388490" y="2818828"/>
            <a:ext cx="4879358" cy="285167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199" y="1530985"/>
            <a:ext cx="5257801" cy="47883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On the Folium map, clusters can be clicked to reveal individual successful landings (green icon) and unsuccessful landings (red icon).</a:t>
            </a:r>
          </a:p>
          <a:p>
            <a:pPr>
              <a:lnSpc>
                <a:spcPct val="100000"/>
              </a:lnSpc>
              <a:spcBef>
                <a:spcPts val="1400"/>
              </a:spcBef>
            </a:pPr>
            <a:r>
              <a:rPr lang="en-US" sz="2200" dirty="0">
                <a:solidFill>
                  <a:schemeClr val="accent3">
                    <a:lumMod val="25000"/>
                  </a:schemeClr>
                </a:solidFill>
                <a:latin typeface="Abadi"/>
              </a:rPr>
              <a:t>As an illustration, clicking on VAFB SLC-4E cluster would disclose 4 successful landings and 6 failed landings associated with that launch site.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Markers</a:t>
            </a:r>
          </a:p>
        </p:txBody>
      </p:sp>
      <p:pic>
        <p:nvPicPr>
          <p:cNvPr id="4" name="Picture 3">
            <a:extLst>
              <a:ext uri="{FF2B5EF4-FFF2-40B4-BE49-F238E27FC236}">
                <a16:creationId xmlns:a16="http://schemas.microsoft.com/office/drawing/2014/main" id="{51A316CC-B246-AF1C-1650-C965E5D2810B}"/>
              </a:ext>
            </a:extLst>
          </p:cNvPr>
          <p:cNvPicPr>
            <a:picLocks noChangeAspect="1"/>
          </p:cNvPicPr>
          <p:nvPr/>
        </p:nvPicPr>
        <p:blipFill>
          <a:blip r:embed="rId3"/>
          <a:stretch>
            <a:fillRect/>
          </a:stretch>
        </p:blipFill>
        <p:spPr>
          <a:xfrm>
            <a:off x="6096001" y="1639695"/>
            <a:ext cx="5361972" cy="313335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9"/>
            <a:ext cx="5325990" cy="47365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Taking KSC LC-39A as an illustration, launch sites are strategically positioned in close proximity to railways for efficient large-scale transportation.</a:t>
            </a:r>
          </a:p>
          <a:p>
            <a:pPr>
              <a:lnSpc>
                <a:spcPct val="100000"/>
              </a:lnSpc>
              <a:spcBef>
                <a:spcPts val="1400"/>
              </a:spcBef>
            </a:pPr>
            <a:r>
              <a:rPr lang="en-US" sz="2200" dirty="0">
                <a:solidFill>
                  <a:schemeClr val="accent3">
                    <a:lumMod val="25000"/>
                  </a:schemeClr>
                </a:solidFill>
                <a:latin typeface="Abadi"/>
              </a:rPr>
              <a:t>Additionally, they are situated near highways to facilitate human and supply transport. Launch sites are also strategically close to coasts while maintaining a relative distance from densely populated cities. This positioning minimizes the risk of launch failures leading to rockets landing in the sea instead of densely populated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Key Proximities</a:t>
            </a:r>
          </a:p>
        </p:txBody>
      </p:sp>
      <p:pic>
        <p:nvPicPr>
          <p:cNvPr id="4" name="Picture 3">
            <a:extLst>
              <a:ext uri="{FF2B5EF4-FFF2-40B4-BE49-F238E27FC236}">
                <a16:creationId xmlns:a16="http://schemas.microsoft.com/office/drawing/2014/main" id="{7FF1067F-D272-1972-60AE-41794A7C5F17}"/>
              </a:ext>
            </a:extLst>
          </p:cNvPr>
          <p:cNvPicPr>
            <a:picLocks noChangeAspect="1"/>
          </p:cNvPicPr>
          <p:nvPr/>
        </p:nvPicPr>
        <p:blipFill>
          <a:blip r:embed="rId3"/>
          <a:stretch>
            <a:fillRect/>
          </a:stretch>
        </p:blipFill>
        <p:spPr>
          <a:xfrm>
            <a:off x="6096001" y="2544809"/>
            <a:ext cx="5189610" cy="30282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447648"/>
            <a:ext cx="10515601" cy="14966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outlines the distribution of successful landings across various launch sites. CCAFS and KSC share the same number of successful landings, with a majority occurring before a name change. VAFB has the smallest share, possibly due to its smaller sample size and the increased challenges of launching from the west coast.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Rates Across Facilities</a:t>
            </a:r>
          </a:p>
        </p:txBody>
      </p:sp>
      <p:pic>
        <p:nvPicPr>
          <p:cNvPr id="4" name="Picture 3" descr="A pie chart with different colored circles&#10;&#10;Description automatically generated">
            <a:extLst>
              <a:ext uri="{FF2B5EF4-FFF2-40B4-BE49-F238E27FC236}">
                <a16:creationId xmlns:a16="http://schemas.microsoft.com/office/drawing/2014/main" id="{C7A6E818-8D39-6F6A-7D5E-59A1B5A5AEB4}"/>
              </a:ext>
            </a:extLst>
          </p:cNvPr>
          <p:cNvPicPr>
            <a:picLocks noChangeAspect="1"/>
          </p:cNvPicPr>
          <p:nvPr/>
        </p:nvPicPr>
        <p:blipFill>
          <a:blip r:embed="rId3"/>
          <a:stretch>
            <a:fillRect/>
          </a:stretch>
        </p:blipFill>
        <p:spPr>
          <a:xfrm>
            <a:off x="770011" y="2958784"/>
            <a:ext cx="10651980" cy="30667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74421"/>
            <a:ext cx="10530114" cy="4351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We examined Space X and its emerging competitor, Blue Origin, in the context of the commercial space age. Space X's pricing dominance, offering launches at $62 million compared to Blue Origin's $165 million, is notable. The recovery of rocket components, especially in Stage 1, is a key factor contributing to Space X's cost advantage. As Blue Origin seeks to challenge Space X, a detailed exploration of their strategies and innovations is warranted.</a:t>
            </a:r>
          </a:p>
          <a:p>
            <a:pPr>
              <a:spcBef>
                <a:spcPts val="1400"/>
              </a:spcBef>
            </a:pPr>
            <a:r>
              <a:rPr lang="en-US" sz="2200" dirty="0">
                <a:solidFill>
                  <a:schemeClr val="accent3">
                    <a:lumMod val="25000"/>
                  </a:schemeClr>
                </a:solidFill>
                <a:latin typeface="Abadi" panose="020B0604020104020204" pitchFamily="34" charset="0"/>
              </a:rPr>
              <a:t>Blue Origin has commissioned us to develop a machine learning model aimed at predicting the success of Space X's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4"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boasts the highest success rate, with a total of 10 successful landings.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Leading Launch Sites for Mission Success</a:t>
            </a:r>
          </a:p>
        </p:txBody>
      </p:sp>
      <p:pic>
        <p:nvPicPr>
          <p:cNvPr id="6" name="Picture 5" descr="A blue circle with white text&#10;&#10;Description automatically generated">
            <a:extLst>
              <a:ext uri="{FF2B5EF4-FFF2-40B4-BE49-F238E27FC236}">
                <a16:creationId xmlns:a16="http://schemas.microsoft.com/office/drawing/2014/main" id="{CC23DEEF-33E4-A4A1-826F-3EC5EE63F101}"/>
              </a:ext>
            </a:extLst>
          </p:cNvPr>
          <p:cNvPicPr>
            <a:picLocks noChangeAspect="1"/>
          </p:cNvPicPr>
          <p:nvPr/>
        </p:nvPicPr>
        <p:blipFill>
          <a:blip r:embed="rId3"/>
          <a:stretch>
            <a:fillRect/>
          </a:stretch>
        </p:blipFill>
        <p:spPr>
          <a:xfrm>
            <a:off x="770011" y="2614658"/>
            <a:ext cx="10687962" cy="30771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1613"/>
            <a:ext cx="10414662" cy="14443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Examining Payload Weight, Launch Outcome, and Rocket Configuration on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reveals a range limitation from 0-10000 instead of the actual max payload of 15600. The "Class" parameter signifies successful (1) or failed (0) landings.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Exploring the Impact of Payload Weight, Launch Outcome, and Rocket Configuration</a:t>
            </a:r>
          </a:p>
        </p:txBody>
      </p:sp>
      <p:pic>
        <p:nvPicPr>
          <p:cNvPr id="4" name="Picture 3">
            <a:extLst>
              <a:ext uri="{FF2B5EF4-FFF2-40B4-BE49-F238E27FC236}">
                <a16:creationId xmlns:a16="http://schemas.microsoft.com/office/drawing/2014/main" id="{72E3A031-48C7-3CC7-DE69-A1D7ACE9FD39}"/>
              </a:ext>
            </a:extLst>
          </p:cNvPr>
          <p:cNvPicPr>
            <a:picLocks noChangeAspect="1"/>
          </p:cNvPicPr>
          <p:nvPr/>
        </p:nvPicPr>
        <p:blipFill>
          <a:blip r:embed="rId3"/>
          <a:stretch>
            <a:fillRect/>
          </a:stretch>
        </p:blipFill>
        <p:spPr>
          <a:xfrm>
            <a:off x="770011" y="3146580"/>
            <a:ext cx="10515600" cy="26483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35759"/>
            <a:ext cx="5325989" cy="479145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demonstrated nearly identical accuracy on the test set, achieving 83.33%.</a:t>
            </a:r>
          </a:p>
          <a:p>
            <a:pPr>
              <a:lnSpc>
                <a:spcPct val="100000"/>
              </a:lnSpc>
              <a:spcBef>
                <a:spcPts val="1400"/>
              </a:spcBef>
            </a:pPr>
            <a:r>
              <a:rPr lang="en-US" sz="2200" dirty="0">
                <a:solidFill>
                  <a:schemeClr val="accent3">
                    <a:lumMod val="25000"/>
                  </a:schemeClr>
                </a:solidFill>
                <a:latin typeface="Abadi"/>
              </a:rPr>
              <a:t>It's crucial to acknowledge the small test size, consisting of only 18 samples, which can contribute to significant variance in accuracy results, as seen in the Decision Tree Classifier model across repeated runs.</a:t>
            </a:r>
          </a:p>
          <a:p>
            <a:pPr>
              <a:lnSpc>
                <a:spcPct val="100000"/>
              </a:lnSpc>
              <a:spcBef>
                <a:spcPts val="1400"/>
              </a:spcBef>
            </a:pPr>
            <a:r>
              <a:rPr lang="en-US" sz="2200" dirty="0">
                <a:solidFill>
                  <a:schemeClr val="accent3">
                    <a:lumMod val="25000"/>
                  </a:schemeClr>
                </a:solidFill>
                <a:latin typeface="Abadi"/>
              </a:rPr>
              <a:t>To establish a more definitive determination of the best model, additional data is likely required.</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4098" name="Picture 2">
            <a:extLst>
              <a:ext uri="{FF2B5EF4-FFF2-40B4-BE49-F238E27FC236}">
                <a16:creationId xmlns:a16="http://schemas.microsoft.com/office/drawing/2014/main" id="{F85F5189-02F0-FFB6-4417-214DCD89A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335638"/>
            <a:ext cx="5325989" cy="294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5"/>
            <a:ext cx="5325989" cy="49040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the identical performance of all models on the test set, the confusion matrix is consistent across the board.</a:t>
            </a:r>
          </a:p>
          <a:p>
            <a:pPr>
              <a:lnSpc>
                <a:spcPct val="100000"/>
              </a:lnSpc>
              <a:spcBef>
                <a:spcPts val="1400"/>
              </a:spcBef>
            </a:pPr>
            <a:r>
              <a:rPr lang="en-US" sz="2200" dirty="0">
                <a:solidFill>
                  <a:schemeClr val="accent3">
                    <a:lumMod val="25000"/>
                  </a:schemeClr>
                </a:solidFill>
                <a:latin typeface="Abadi" panose="020B0604020104020204" pitchFamily="34" charset="0"/>
              </a:rPr>
              <a:t>The models accurately predicted 12 successful landings and 3 unsuccessful landings when the true labels matched.</a:t>
            </a:r>
          </a:p>
          <a:p>
            <a:pPr>
              <a:lnSpc>
                <a:spcPct val="100000"/>
              </a:lnSpc>
              <a:spcBef>
                <a:spcPts val="1400"/>
              </a:spcBef>
            </a:pPr>
            <a:r>
              <a:rPr lang="en-US" sz="2200" dirty="0">
                <a:solidFill>
                  <a:schemeClr val="accent3">
                    <a:lumMod val="25000"/>
                  </a:schemeClr>
                </a:solidFill>
                <a:latin typeface="Abadi" panose="020B0604020104020204" pitchFamily="34" charset="0"/>
              </a:rPr>
              <a:t>However, there were instances where the models wrongly predicted 3 successful landings when the actual outcome was unsuccessful (false positives), indicating a tendency for our models to overpredict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5122" name="Picture 2">
            <a:extLst>
              <a:ext uri="{FF2B5EF4-FFF2-40B4-BE49-F238E27FC236}">
                <a16:creationId xmlns:a16="http://schemas.microsoft.com/office/drawing/2014/main" id="{9B1AFFCB-5D5E-2FD1-A972-A0C6E4AE3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3205"/>
            <a:ext cx="5189611" cy="4435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4160"/>
            <a:ext cx="10515600" cy="44914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goal was to create a machine learning model for Blue Origin to predict successful Stage 1 landings, potentially saving around $100 million USD. </a:t>
            </a:r>
          </a:p>
          <a:p>
            <a:pPr>
              <a:lnSpc>
                <a:spcPct val="100000"/>
              </a:lnSpc>
              <a:spcBef>
                <a:spcPts val="1400"/>
              </a:spcBef>
            </a:pPr>
            <a:r>
              <a:rPr lang="en-US" sz="2200" dirty="0">
                <a:solidFill>
                  <a:schemeClr val="accent3">
                    <a:lumMod val="25000"/>
                  </a:schemeClr>
                </a:solidFill>
                <a:latin typeface="Abadi" panose="020B0604020104020204" pitchFamily="34" charset="0"/>
              </a:rPr>
              <a:t>Data from a SpaceX API and Wikipedia were used, labeled, and stored in a SQL database for analysis. A dashboard was developed for visualization, and the resulting machine learning model achieved an 83% accuracy rate.</a:t>
            </a:r>
          </a:p>
          <a:p>
            <a:pPr>
              <a:lnSpc>
                <a:spcPct val="100000"/>
              </a:lnSpc>
              <a:spcBef>
                <a:spcPts val="1400"/>
              </a:spcBef>
            </a:pPr>
            <a:r>
              <a:rPr lang="en-US" sz="2200" dirty="0">
                <a:solidFill>
                  <a:schemeClr val="accent3">
                    <a:lumMod val="25000"/>
                  </a:schemeClr>
                </a:solidFill>
                <a:latin typeface="Abadi" panose="020B0604020104020204" pitchFamily="34" charset="0"/>
              </a:rPr>
              <a:t>This model could assist Jeff Bezos in predicting successful Stage 1 landings before launch, aiding decision-making. However, to refine the model and improve accuracy, collecting more data is advisable for future predictions.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Capstone Project URL: </a:t>
            </a:r>
            <a:r>
              <a:rPr lang="en-US" sz="2200" dirty="0">
                <a:solidFill>
                  <a:schemeClr val="accent3">
                    <a:lumMod val="25000"/>
                  </a:schemeClr>
                </a:solidFill>
                <a:latin typeface="Abadi" panose="020B0604020104020204" pitchFamily="34" charset="0"/>
                <a:hlinkClick r:id="rId4"/>
              </a:rPr>
              <a:t>https://github.com/ScrubsAndStats/IBM-DS-Professional-Labs/tree/main/Capstone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am grateful to the instructors for generously sharing their time and knowledge, and to Coursera for providing this valuable opportunity for learning and personal growth.</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87961" cy="511687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Merged information sourced from both the Space X public API and the Space 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Categorizing landings as either successful or unsuccessful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Refined models through the utilization of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process involved a dual approach, comprising API requests from the Space X public API and web scraping data from a table within Space 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The upcoming slide will present the flowchart detailing the data collection process through API, while the subsequent one will illustrate the flowchart for data collection via web scraping.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https://github.com/ScrubsAndStats/IBM-DS-Professional-Labs/blob/main/Capstone/Week%201/1.%20SpaceX_Data_Collection_API.ipynb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a:extLst>
              <a:ext uri="{FF2B5EF4-FFF2-40B4-BE49-F238E27FC236}">
                <a16:creationId xmlns:a16="http://schemas.microsoft.com/office/drawing/2014/main" id="{2A453C02-8141-3C52-130A-0A895326D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6972" y="1743075"/>
            <a:ext cx="28956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https://github.com/ScrubsAndStats/IBM-DS-Professional-Labs/blob/main/Capstone/Week%201/2.%20SpaceX_Webscraping.ipynb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2050" name="Picture 2">
            <a:extLst>
              <a:ext uri="{FF2B5EF4-FFF2-40B4-BE49-F238E27FC236}">
                <a16:creationId xmlns:a16="http://schemas.microsoft.com/office/drawing/2014/main" id="{CDCBD7F6-160B-A057-E882-4B3940CF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462" y="1743075"/>
            <a:ext cx="32766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228</TotalTime>
  <Words>2726</Words>
  <Application>Microsoft Office PowerPoint</Application>
  <PresentationFormat>Widescreen</PresentationFormat>
  <Paragraphs>198</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Ali Salman</cp:lastModifiedBy>
  <cp:revision>249</cp:revision>
  <dcterms:created xsi:type="dcterms:W3CDTF">2021-04-29T18:58:34Z</dcterms:created>
  <dcterms:modified xsi:type="dcterms:W3CDTF">2024-03-03T18:46:49Z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